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78" r:id="rId11"/>
    <p:sldId id="279" r:id="rId12"/>
    <p:sldId id="264" r:id="rId13"/>
    <p:sldId id="280" r:id="rId14"/>
    <p:sldId id="281" r:id="rId15"/>
    <p:sldId id="28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98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pac.uni-erfurt.de/DB=1/SET=18/TTL=7/CMD?ACT=SRCHA&amp;IKT=5040&amp;SRT=YOP&amp;TRM=Qualitatives+Interview+Lehrbuch" TargetMode="External"/><Relationship Id="rId2" Type="http://schemas.openxmlformats.org/officeDocument/2006/relationships/hyperlink" Target="https://opac.uni-erfurt.de/DB=1/SET=16/TTL=1/CMD?ACT=SRCHA&amp;IKT=4&amp;SRT=YOP&amp;TRM=Berufswahl+ratgeb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pac.uni-erfurt.de/DB=1/XMLPRS=N/PPN?PPN=1774635070" TargetMode="External"/><Relationship Id="rId4" Type="http://schemas.openxmlformats.org/officeDocument/2006/relationships/hyperlink" Target="https://opac.uni-erfurt.de/DB=1/SET=20/TTL=1/CMD?ACT=SRCHA&amp;IKT=5040&amp;SRT=YOP&amp;TRM=%28Berufswahl+oder+Berufsorientierung%29+und+Interview*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sp-surf.de/" TargetMode="External"/><Relationship Id="rId3" Type="http://schemas.openxmlformats.org/officeDocument/2006/relationships/hyperlink" Target="https://gvk.k10plus.de/SET=5/TTL=1/CMD?MATCFILTER=N&amp;MATCSET=N&amp;ACT0=&amp;IKT0=&amp;TRM0=&amp;ACT3=*&amp;IKT3=8183&amp;ACT=SRCHA&amp;IKT=5040&amp;SRT=RLV&amp;TRM=%28schmuck+mann%29+not+diebstahl%09%09&amp;TRM3=" TargetMode="External"/><Relationship Id="rId7" Type="http://schemas.openxmlformats.org/officeDocument/2006/relationships/hyperlink" Target="https://www.bisp-surf.de/Search/Results?lookfor=Handball+Trainingsplanung&amp;type=AllFields&amp;hiddenFilters%5B%5D=bisp-collection%3A%22db%22" TargetMode="External"/><Relationship Id="rId2" Type="http://schemas.openxmlformats.org/officeDocument/2006/relationships/hyperlink" Target="https://opac.uni-erfurt.de/DB=1/SET=2/TTL=1/CMD?ACT=SRCHA&amp;IKT=8702&amp;SRT=YOP&amp;TRM=LI+4885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vk.k10plus.de/SET=13/TTL=1/CMD?MATCFILTER=N&amp;MATCSET=N&amp;ACT0=&amp;IKT0=&amp;TRM0=&amp;ACT3=*&amp;IKT3=8183&amp;ACT=SRCHA&amp;IKT=5041&amp;SRT=RLV&amp;TRM=Handball*+%28Trainingsplan*+oder+Trainingspl%C3%A4ne%29%09&amp;TRM3=" TargetMode="External"/><Relationship Id="rId5" Type="http://schemas.openxmlformats.org/officeDocument/2006/relationships/hyperlink" Target="https://gvk.k10plus.de/SET=12/TTL=1/CMD?MATCFILTER=N&amp;MATCSET=N&amp;ACT0=&amp;IKT0=&amp;TRM0=&amp;ACT3=*&amp;IKT3=8183&amp;ACT=SRCHA&amp;IKT=5040&amp;SRT=RLV&amp;TRM=Handball*+%28Trainingsplan*+oder+Trainingspl%C3%A4ne%29%09&amp;TRM3=" TargetMode="External"/><Relationship Id="rId4" Type="http://schemas.openxmlformats.org/officeDocument/2006/relationships/hyperlink" Target="https://gvk.k10plus.de/SET=9/TTL=1/CMD?MATCFILTER=N&amp;MATCSET=N&amp;ACT0=&amp;IKT0=&amp;TRM0=&amp;ACT3=*&amp;IKT3=8183&amp;ACT=SRCHA&amp;IKT=5041&amp;SRT=RLV&amp;TRM=Handball*+und+%28handbuch+oder+Lexikon+oder+Einf%C3%BChrung%29%09&amp;TRM3=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rtueller-campus-thueringen.de/pluginfile.php/29378/mod_assign/introattachment/0/Titelseite_3Beispiele.pdf?forcedownload=1" TargetMode="External"/><Relationship Id="rId2" Type="http://schemas.openxmlformats.org/officeDocument/2006/relationships/hyperlink" Target="https://virtueller-campus-thueringen.de/course/view.php?id=48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gvk.k10plus.de/SET=7/TTL=1/CMD?MATCFILTER=N&amp;MATCSET=N&amp;ACT0=&amp;IKT0=&amp;TRM0=&amp;ACT3=*&amp;IKT3=8183&amp;ACT=SRCHA&amp;IKT=5041&amp;SRT=RLV&amp;TRM=ppn+%28631567887+or+1921664959+or+611397056+or+1756549788%29&amp;TRM3=" TargetMode="External"/><Relationship Id="rId13" Type="http://schemas.openxmlformats.org/officeDocument/2006/relationships/hyperlink" Target="https://opac.uni-erfurt.de/DB=1/SET=2/TTL=1/CMD?ACT=SRCHA&amp;IKT=5041&amp;SRT=RLV&amp;TRM=Erfurt+Reisef%C3%BChrer" TargetMode="External"/><Relationship Id="rId3" Type="http://schemas.openxmlformats.org/officeDocument/2006/relationships/hyperlink" Target="https://opac.uni-erfurt.de/DB=1/XMLPRS=N/PPN?PPN=473244152" TargetMode="External"/><Relationship Id="rId7" Type="http://schemas.openxmlformats.org/officeDocument/2006/relationships/hyperlink" Target="https://opac.uni-erfurt.de/DB=1/SET=2/TTL=8/CMD?ACT=SRCHA&amp;IKT=1016&amp;SRT=YOP&amp;TRM=ppn+%281615159010+or+1850930899+or+ppn+1734747714+or+1880250136+or+1695733800%29" TargetMode="External"/><Relationship Id="rId12" Type="http://schemas.openxmlformats.org/officeDocument/2006/relationships/hyperlink" Target="https://opac.uni-erfurt.de/DB=1/SET=3/TTL=1/CMD?ACT=SRCHA&amp;IKT=8702&amp;SRT=YOP&amp;TRM=LH+67712" TargetMode="External"/><Relationship Id="rId2" Type="http://schemas.openxmlformats.org/officeDocument/2006/relationships/hyperlink" Target="https://opac.uni-erfurt.de/DB=1/SET=17/TTL=9/CMD?ACT=SRCHA&amp;IKT=1016&amp;SRT=YOP&amp;TRM=ppn+%281741977002+or+140206183+or+39604123X+or+135683025+or+135682576+or+644277394+or+119315947+or+355697327+or+355697289%29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opac.uni-erfurt.de/DB=1/SET=3/TTL=1/CMD?ACT=SRCHA&amp;IKT=5040&amp;SRT=YOP&amp;TRM=Erfurt+F%C3%BChrer" TargetMode="External"/><Relationship Id="rId11" Type="http://schemas.openxmlformats.org/officeDocument/2006/relationships/hyperlink" Target="https://brockhaus.de/ecs/enzy/article/stadt?isSearchResult=true" TargetMode="External"/><Relationship Id="rId5" Type="http://schemas.openxmlformats.org/officeDocument/2006/relationships/image" Target="../media/image3.png"/><Relationship Id="rId15" Type="http://schemas.openxmlformats.org/officeDocument/2006/relationships/hyperlink" Target="https://opac.uni-erfurt.de/DB=1/SET=1/TTL=1/CMD?ACT=SRCHA&amp;IKT=1016&amp;SRT=YOP&amp;TRM=ppn+%281670405877+or+1676553789+or+1035235897+or+1612806287+or+1800435738+or+1817719432%29" TargetMode="External"/><Relationship Id="rId10" Type="http://schemas.openxmlformats.org/officeDocument/2006/relationships/hyperlink" Target="https://opac.uni-erfurt.de/DB=1/SET=1/TTL=1/CMD?ACT=SRCHA&amp;IKT=4&amp;SRT=RLV&amp;TRM=ppn+%28601552415+or+ppn+335874673+or+ppn+1611221501%29" TargetMode="External"/><Relationship Id="rId4" Type="http://schemas.openxmlformats.org/officeDocument/2006/relationships/hyperlink" Target="https://www.zedler-lexikon.de/index.html?c=blaettern&amp;id=87763&amp;bandnummer=08&amp;seitenzahl=0834&amp;supplement=0&amp;dateiformat=1%27)" TargetMode="External"/><Relationship Id="rId9" Type="http://schemas.openxmlformats.org/officeDocument/2006/relationships/hyperlink" Target="https://rvk.uni-regensburg.de/regensburger-verbundklassifikation-online#notation/LH%2067712" TargetMode="External"/><Relationship Id="rId14" Type="http://schemas.openxmlformats.org/officeDocument/2006/relationships/hyperlink" Target="https://opac.uni-erfurt.de/DB=1/SET=7/TTL=1/CMD?ACT=SRCHA&amp;IKT=5041&amp;SRT=RLV&amp;TRM=Erfurt+Bildband+fotografi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Seminarfach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Wissenschaftlich Arbeiten</a:t>
            </a:r>
          </a:p>
          <a:p>
            <a:pPr algn="r"/>
            <a:r>
              <a:rPr lang="de-DE" cap="none" dirty="0"/>
              <a:t>Holger </a:t>
            </a:r>
            <a:r>
              <a:rPr lang="de-DE" cap="none" dirty="0" err="1"/>
              <a:t>Schultka</a:t>
            </a:r>
            <a:r>
              <a:rPr lang="de-DE" cap="none" dirty="0"/>
              <a:t>, UB Erfurt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67EEE5A-2118-071E-FC9F-72570F728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24319" cy="14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43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75D12A-383B-0CBB-53B7-D50B6B4E5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Themenvergleich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13A8FA-47CD-ACF3-DD71-18D5373C6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7445" y="2421905"/>
            <a:ext cx="4664697" cy="2014194"/>
          </a:xfrm>
          <a:ln w="15875">
            <a:solidFill>
              <a:srgbClr val="FFC000"/>
            </a:solidFill>
          </a:ln>
        </p:spPr>
        <p:txBody>
          <a:bodyPr lIns="108000" tIns="108000">
            <a:normAutofit fontScale="85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/>
              <a:t>Mentale Gesundheit von Jugendlichen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Literatur im Wandel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Sport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Pflegekinder im Schatten unserer Gesellschaft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Der Einfluss von Kinderserien auf die frühkindliche Entwicklung 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E3A1F3-B8A9-6689-6677-EF7CCCFAD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2300797"/>
            <a:ext cx="5126365" cy="3897327"/>
          </a:xfrm>
        </p:spPr>
        <p:txBody>
          <a:bodyPr>
            <a:normAutofit fontScale="85000" lnSpcReduction="20000"/>
          </a:bodyPr>
          <a:lstStyle/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Eine kurze Geschichte Erfurts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Erfurt in Lexikoneinträgen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Erfurt im Reiseführer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Erfurt im fotografischen Bildband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Was halten Schüler von der Gestaltung des Stadtraums in Erfurt? Qualitative Interviews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Der Anger Erfurts als Platzraum im Zentrum der Stadt – Idee: Architektur als Gefäß sozialer Aktionen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Erfurt als europäische mittelalterliche Stadt. Idee der </a:t>
            </a:r>
            <a:r>
              <a:rPr lang="de-DE" sz="21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mittelalterl</a:t>
            </a: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Stadt und Überprüfung am Bestand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de-DE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Stadttour durch Erfurt. Eine begründete praktische Planung</a:t>
            </a:r>
          </a:p>
          <a:p>
            <a:endParaRPr lang="de-DE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1583302-4D26-BA59-2772-895F63D73FA0}"/>
              </a:ext>
            </a:extLst>
          </p:cNvPr>
          <p:cNvSpPr txBox="1"/>
          <p:nvPr/>
        </p:nvSpPr>
        <p:spPr>
          <a:xfrm rot="10800000">
            <a:off x="545776" y="2421902"/>
            <a:ext cx="461665" cy="2014196"/>
          </a:xfrm>
          <a:prstGeom prst="rect">
            <a:avLst/>
          </a:prstGeom>
          <a:solidFill>
            <a:srgbClr val="FFC000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lang="de-DE" dirty="0"/>
              <a:t>SCHÜLER</a:t>
            </a:r>
          </a:p>
        </p:txBody>
      </p:sp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E6B41807-57BF-3422-B3A6-6C7556E6AFA2}"/>
              </a:ext>
            </a:extLst>
          </p:cNvPr>
          <p:cNvSpPr/>
          <p:nvPr/>
        </p:nvSpPr>
        <p:spPr>
          <a:xfrm>
            <a:off x="7277100" y="-1"/>
            <a:ext cx="1257300" cy="2300797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58FC19D1-E409-3FFF-15FD-7096E86A004B}"/>
              </a:ext>
            </a:extLst>
          </p:cNvPr>
          <p:cNvSpPr txBox="1">
            <a:spLocks/>
          </p:cNvSpPr>
          <p:nvPr/>
        </p:nvSpPr>
        <p:spPr>
          <a:xfrm>
            <a:off x="618362" y="4527558"/>
            <a:ext cx="5126365" cy="188258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Analyse der digitalen touristischen Präsentation Erfurts durch die Stadtverwaltung und Entwicklung eines alternativen digitalen Angebots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Erfurt in 10 Ausstellungsstücken. Auswahl aus den permanenten Ausstellungen der Erfurter Museen. Mit Diskussion der Auswahl. Einschließlich verworfener Listen – Ausstellungskonzept und -realisierung</a:t>
            </a:r>
          </a:p>
          <a:p>
            <a:endParaRPr lang="de-DE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b="1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</a:endParaRPr>
          </a:p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E428AE2-FA38-6B0B-CED2-4CF2CBDAEF4E}"/>
              </a:ext>
            </a:extLst>
          </p:cNvPr>
          <p:cNvSpPr txBox="1"/>
          <p:nvPr/>
        </p:nvSpPr>
        <p:spPr>
          <a:xfrm>
            <a:off x="8534399" y="659876"/>
            <a:ext cx="2400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Bitte so! UG/EZ/FM werden deutlich.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578CBA4-04BD-A6D2-1A76-58EC8AF3D2FE}"/>
              </a:ext>
            </a:extLst>
          </p:cNvPr>
          <p:cNvSpPr txBox="1"/>
          <p:nvPr/>
        </p:nvSpPr>
        <p:spPr>
          <a:xfrm>
            <a:off x="431135" y="1745875"/>
            <a:ext cx="598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Bitte so nicht! Zu vage. </a:t>
            </a:r>
            <a:r>
              <a:rPr lang="de-DE" dirty="0">
                <a:solidFill>
                  <a:schemeClr val="accent1"/>
                </a:solidFill>
              </a:rPr>
              <a:t>Zusammenhang zwischen UG/EZ/FM ist noch nicht da oder bleibt undeutlich.</a:t>
            </a:r>
          </a:p>
        </p:txBody>
      </p:sp>
      <p:sp>
        <p:nvSpPr>
          <p:cNvPr id="11" name="Pfeil: nach unten 10">
            <a:extLst>
              <a:ext uri="{FF2B5EF4-FFF2-40B4-BE49-F238E27FC236}">
                <a16:creationId xmlns:a16="http://schemas.microsoft.com/office/drawing/2014/main" id="{7FF352F5-BB1C-D033-BF35-75D0627B3E1F}"/>
              </a:ext>
            </a:extLst>
          </p:cNvPr>
          <p:cNvSpPr/>
          <p:nvPr/>
        </p:nvSpPr>
        <p:spPr>
          <a:xfrm rot="16200000">
            <a:off x="55122" y="4566631"/>
            <a:ext cx="686978" cy="797222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283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0418E-EE7E-A9D8-8AC4-BE8F24B3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Aktiv werden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6493D9-1940-5CB7-B285-F37AA6AC2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sz="3600" dirty="0"/>
              <a:t>Probieren Sie es aus: Entwickeln Sie jetzt selbst ein einfaches Thema!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4051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Abschluss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800" dirty="0"/>
          </a:p>
          <a:p>
            <a:r>
              <a:rPr lang="de-DE" sz="2800" dirty="0"/>
              <a:t>Haben Sie noch Fragen?</a:t>
            </a:r>
          </a:p>
          <a:p>
            <a:endParaRPr lang="de-DE" sz="2800" dirty="0"/>
          </a:p>
          <a:p>
            <a:r>
              <a:rPr lang="de-DE" sz="2800" dirty="0"/>
              <a:t>Gemeinsam ein Thema entwickeln:</a:t>
            </a:r>
          </a:p>
          <a:p>
            <a:endParaRPr lang="de-DE" sz="2800" dirty="0"/>
          </a:p>
          <a:p>
            <a:pPr algn="ctr"/>
            <a:r>
              <a:rPr lang="de-DE" sz="4000" dirty="0">
                <a:solidFill>
                  <a:schemeClr val="accent1"/>
                </a:solidFill>
              </a:rPr>
              <a:t>Berufswahl – Qualitative Interviews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394919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2CE5A-BB53-12E1-AFA8-E6FE65371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85577E-338F-8734-3BDB-A48C29F7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Berufswahl – Qualitative Interviews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77EC56-1B18-FB8B-BB90-C49774DD4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>
                <a:hlinkClick r:id="rId2"/>
              </a:rPr>
              <a:t>Berufswahl, Ratgeber</a:t>
            </a:r>
            <a:endParaRPr lang="de-DE" sz="2800" dirty="0"/>
          </a:p>
          <a:p>
            <a:r>
              <a:rPr lang="de-DE" sz="2800" dirty="0">
                <a:hlinkClick r:id="rId3"/>
              </a:rPr>
              <a:t>Qualitatives Interview</a:t>
            </a:r>
            <a:endParaRPr lang="de-DE" sz="2800" dirty="0"/>
          </a:p>
          <a:p>
            <a:r>
              <a:rPr lang="de-DE" sz="2800" dirty="0"/>
              <a:t>(</a:t>
            </a:r>
            <a:r>
              <a:rPr lang="de-DE" sz="2800" dirty="0">
                <a:hlinkClick r:id="rId4"/>
              </a:rPr>
              <a:t>Berufswahl</a:t>
            </a:r>
            <a:r>
              <a:rPr lang="de-DE" sz="2800" dirty="0"/>
              <a:t> oder Berufsorientierung) und Interview*</a:t>
            </a:r>
          </a:p>
          <a:p>
            <a:r>
              <a:rPr lang="de-DE" sz="2800" dirty="0">
                <a:hlinkClick r:id="rId5"/>
              </a:rPr>
              <a:t>Zufallstreffer</a:t>
            </a:r>
            <a:r>
              <a:rPr lang="de-DE" sz="2800" dirty="0"/>
              <a:t> mit: Beruf* (</a:t>
            </a:r>
            <a:r>
              <a:rPr lang="de-DE" sz="2800" dirty="0" err="1"/>
              <a:t>Biografi</a:t>
            </a:r>
            <a:r>
              <a:rPr lang="de-DE" sz="2800" dirty="0"/>
              <a:t>* oder </a:t>
            </a:r>
            <a:r>
              <a:rPr lang="de-DE" sz="2800" dirty="0" err="1"/>
              <a:t>biographi</a:t>
            </a:r>
            <a:r>
              <a:rPr lang="de-DE" sz="2800" dirty="0"/>
              <a:t>*)</a:t>
            </a:r>
          </a:p>
          <a:p>
            <a:endParaRPr lang="de-DE" sz="2800" dirty="0"/>
          </a:p>
          <a:p>
            <a:r>
              <a:rPr lang="de-DE" sz="2800" dirty="0"/>
              <a:t>Berufswahl und Lebenslauf?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661713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042FF-B91A-C3AD-1903-5318AEF02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Fazit – Für den Anfang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D522AC-50A9-0511-923D-E5E5198A9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8288" indent="-268288">
              <a:buFont typeface="Arial" panose="020B0604020202020204" pitchFamily="34" charset="0"/>
              <a:buChar char="•"/>
            </a:pPr>
            <a:r>
              <a:rPr lang="de-DE" sz="2800" dirty="0"/>
              <a:t>Thema wählen, dann prüfen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de-DE" sz="2800" dirty="0"/>
              <a:t>Literatur suchen (sich einen gewissen Überblick verschaffen)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de-DE" sz="2800" dirty="0"/>
              <a:t>Zu einer Fragestellung kommen bzw. einen Schwerpunkt setzen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de-DE" sz="2800" dirty="0"/>
              <a:t>Die inhaltlichen Voraussetzungen für die Untersuchung klären. Diese dann sich erarbeiten.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de-DE" sz="2800" dirty="0"/>
              <a:t>Dann UG/EZ/FM in erster Skizze aufzeigen.</a:t>
            </a:r>
          </a:p>
          <a:p>
            <a:pPr marL="268288" indent="-268288">
              <a:buFont typeface="Arial" panose="020B0604020202020204" pitchFamily="34" charset="0"/>
              <a:buChar char="•"/>
            </a:pPr>
            <a:r>
              <a:rPr lang="de-DE" sz="2800" dirty="0"/>
              <a:t>Dann UG/EZ/FM weiter präzisieren.</a:t>
            </a:r>
          </a:p>
        </p:txBody>
      </p:sp>
    </p:spTree>
    <p:extLst>
      <p:ext uri="{BB962C8B-B14F-4D97-AF65-F5344CB8AC3E}">
        <p14:creationId xmlns:p14="http://schemas.microsoft.com/office/powerpoint/2010/main" val="4104876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1D5EE442-EB20-5020-5B13-B8D0E067D87D}"/>
              </a:ext>
            </a:extLst>
          </p:cNvPr>
          <p:cNvSpPr/>
          <p:nvPr/>
        </p:nvSpPr>
        <p:spPr>
          <a:xfrm>
            <a:off x="4330567" y="3037972"/>
            <a:ext cx="1855694" cy="8785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9DAE568-775A-571B-2E52-666E1D0FF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Fazit - bildhaft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9D08886-BC0D-7543-BC1C-4DB72F3137A2}"/>
              </a:ext>
            </a:extLst>
          </p:cNvPr>
          <p:cNvSpPr txBox="1"/>
          <p:nvPr/>
        </p:nvSpPr>
        <p:spPr>
          <a:xfrm>
            <a:off x="4456073" y="3136584"/>
            <a:ext cx="1586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Thema</a:t>
            </a:r>
          </a:p>
          <a:p>
            <a:pPr algn="ctr"/>
            <a:r>
              <a:rPr lang="de-DE" dirty="0"/>
              <a:t>(erste Idee)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DB28CB8-7091-830E-55A7-0F6A977E2B06}"/>
              </a:ext>
            </a:extLst>
          </p:cNvPr>
          <p:cNvSpPr/>
          <p:nvPr/>
        </p:nvSpPr>
        <p:spPr>
          <a:xfrm>
            <a:off x="6418729" y="1989896"/>
            <a:ext cx="1855694" cy="87854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DD776B3-7386-9A10-7B88-3E5272B421D8}"/>
              </a:ext>
            </a:extLst>
          </p:cNvPr>
          <p:cNvSpPr txBox="1"/>
          <p:nvPr/>
        </p:nvSpPr>
        <p:spPr>
          <a:xfrm>
            <a:off x="6544235" y="2142546"/>
            <a:ext cx="1586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Literatursuche</a:t>
            </a:r>
          </a:p>
          <a:p>
            <a:pPr algn="ctr"/>
            <a:r>
              <a:rPr lang="de-DE" dirty="0"/>
              <a:t>(Überblick)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1B7DC425-6C58-100A-1971-3DA1F6D44A63}"/>
              </a:ext>
            </a:extLst>
          </p:cNvPr>
          <p:cNvSpPr/>
          <p:nvPr/>
        </p:nvSpPr>
        <p:spPr>
          <a:xfrm>
            <a:off x="8689980" y="2761140"/>
            <a:ext cx="1855694" cy="102194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EA30AA4-0082-99A3-9610-854C4E68D73D}"/>
              </a:ext>
            </a:extLst>
          </p:cNvPr>
          <p:cNvSpPr txBox="1"/>
          <p:nvPr/>
        </p:nvSpPr>
        <p:spPr>
          <a:xfrm>
            <a:off x="8815486" y="2819305"/>
            <a:ext cx="1730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Entscheidung</a:t>
            </a:r>
          </a:p>
          <a:p>
            <a:pPr algn="ctr"/>
            <a:r>
              <a:rPr lang="de-DE" dirty="0"/>
              <a:t>(Frage/Schwer-punkt)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C2BC8DB8-677A-F84A-AC91-71DEE52EF657}"/>
              </a:ext>
            </a:extLst>
          </p:cNvPr>
          <p:cNvSpPr/>
          <p:nvPr/>
        </p:nvSpPr>
        <p:spPr>
          <a:xfrm>
            <a:off x="7415845" y="4345197"/>
            <a:ext cx="1855694" cy="923330"/>
          </a:xfrm>
          <a:prstGeom prst="ellipse">
            <a:avLst/>
          </a:prstGeom>
          <a:solidFill>
            <a:srgbClr val="FF8989"/>
          </a:solidFill>
          <a:ln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141BEE6-17F4-01AF-FE83-C599C9841099}"/>
              </a:ext>
            </a:extLst>
          </p:cNvPr>
          <p:cNvSpPr txBox="1"/>
          <p:nvPr/>
        </p:nvSpPr>
        <p:spPr>
          <a:xfrm>
            <a:off x="7415845" y="4462663"/>
            <a:ext cx="1855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Inhaltliche Voraussetzungen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5701D3-BA99-8B40-20A4-BB59CA16D039}"/>
              </a:ext>
            </a:extLst>
          </p:cNvPr>
          <p:cNvSpPr/>
          <p:nvPr/>
        </p:nvSpPr>
        <p:spPr>
          <a:xfrm>
            <a:off x="4954881" y="5133533"/>
            <a:ext cx="1855694" cy="878541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34F22B2-1652-0AEE-3B49-A27CC5DDCBA7}"/>
              </a:ext>
            </a:extLst>
          </p:cNvPr>
          <p:cNvSpPr txBox="1"/>
          <p:nvPr/>
        </p:nvSpPr>
        <p:spPr>
          <a:xfrm>
            <a:off x="5080387" y="5232145"/>
            <a:ext cx="1586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UG/EZ/FM</a:t>
            </a:r>
          </a:p>
          <a:p>
            <a:pPr algn="ctr"/>
            <a:r>
              <a:rPr lang="de-DE" dirty="0"/>
              <a:t>(erste Skizze)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ECF8FF3-28FA-5026-79C9-472470BFFF34}"/>
              </a:ext>
            </a:extLst>
          </p:cNvPr>
          <p:cNvSpPr/>
          <p:nvPr/>
        </p:nvSpPr>
        <p:spPr>
          <a:xfrm>
            <a:off x="2486261" y="4502599"/>
            <a:ext cx="1855694" cy="87854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BBD0AAA-77EA-2A51-E8A1-DFEEAA7828C1}"/>
              </a:ext>
            </a:extLst>
          </p:cNvPr>
          <p:cNvSpPr txBox="1"/>
          <p:nvPr/>
        </p:nvSpPr>
        <p:spPr>
          <a:xfrm>
            <a:off x="2569526" y="4618705"/>
            <a:ext cx="1586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UG/EZ/FM</a:t>
            </a:r>
          </a:p>
          <a:p>
            <a:pPr algn="ctr"/>
            <a:r>
              <a:rPr lang="de-DE" dirty="0"/>
              <a:t>(präzisieren)</a:t>
            </a:r>
          </a:p>
        </p:txBody>
      </p:sp>
      <p:sp>
        <p:nvSpPr>
          <p:cNvPr id="16" name="Pfeil: nach rechts 15">
            <a:extLst>
              <a:ext uri="{FF2B5EF4-FFF2-40B4-BE49-F238E27FC236}">
                <a16:creationId xmlns:a16="http://schemas.microsoft.com/office/drawing/2014/main" id="{E86C8C3E-3679-E6B5-0F88-5A89C6ABB5B8}"/>
              </a:ext>
            </a:extLst>
          </p:cNvPr>
          <p:cNvSpPr/>
          <p:nvPr/>
        </p:nvSpPr>
        <p:spPr>
          <a:xfrm rot="19052237">
            <a:off x="5979910" y="2759733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Pfeil: nach rechts 16">
            <a:extLst>
              <a:ext uri="{FF2B5EF4-FFF2-40B4-BE49-F238E27FC236}">
                <a16:creationId xmlns:a16="http://schemas.microsoft.com/office/drawing/2014/main" id="{1D1FAD72-4396-DFE4-3C1B-B74D98875C87}"/>
              </a:ext>
            </a:extLst>
          </p:cNvPr>
          <p:cNvSpPr/>
          <p:nvPr/>
        </p:nvSpPr>
        <p:spPr>
          <a:xfrm rot="2317330">
            <a:off x="8198843" y="2761345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: nach rechts 17">
            <a:extLst>
              <a:ext uri="{FF2B5EF4-FFF2-40B4-BE49-F238E27FC236}">
                <a16:creationId xmlns:a16="http://schemas.microsoft.com/office/drawing/2014/main" id="{BD2D3705-8C18-A697-748A-1079601F42D8}"/>
              </a:ext>
            </a:extLst>
          </p:cNvPr>
          <p:cNvSpPr/>
          <p:nvPr/>
        </p:nvSpPr>
        <p:spPr>
          <a:xfrm rot="7063123">
            <a:off x="8836376" y="3985455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: nach rechts 18">
            <a:extLst>
              <a:ext uri="{FF2B5EF4-FFF2-40B4-BE49-F238E27FC236}">
                <a16:creationId xmlns:a16="http://schemas.microsoft.com/office/drawing/2014/main" id="{D8FEC1BF-0B0A-1ED4-A0C3-0D1EBEFA908D}"/>
              </a:ext>
            </a:extLst>
          </p:cNvPr>
          <p:cNvSpPr/>
          <p:nvPr/>
        </p:nvSpPr>
        <p:spPr>
          <a:xfrm rot="9028408">
            <a:off x="6955774" y="5218676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: nach rechts 19">
            <a:extLst>
              <a:ext uri="{FF2B5EF4-FFF2-40B4-BE49-F238E27FC236}">
                <a16:creationId xmlns:a16="http://schemas.microsoft.com/office/drawing/2014/main" id="{1156A241-6C9D-A07E-5610-85D56207A70D}"/>
              </a:ext>
            </a:extLst>
          </p:cNvPr>
          <p:cNvSpPr/>
          <p:nvPr/>
        </p:nvSpPr>
        <p:spPr>
          <a:xfrm rot="12174332">
            <a:off x="4254357" y="5266590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Pfeil: nach rechts 20">
            <a:extLst>
              <a:ext uri="{FF2B5EF4-FFF2-40B4-BE49-F238E27FC236}">
                <a16:creationId xmlns:a16="http://schemas.microsoft.com/office/drawing/2014/main" id="{613E84A3-387F-B6A4-F430-72E256C29D34}"/>
              </a:ext>
            </a:extLst>
          </p:cNvPr>
          <p:cNvSpPr/>
          <p:nvPr/>
        </p:nvSpPr>
        <p:spPr>
          <a:xfrm rot="14430141">
            <a:off x="2351588" y="4118735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6B2E8A19-3BF8-C4EF-D4F2-4BE0D91C1C47}"/>
              </a:ext>
            </a:extLst>
          </p:cNvPr>
          <p:cNvSpPr/>
          <p:nvPr/>
        </p:nvSpPr>
        <p:spPr>
          <a:xfrm>
            <a:off x="1071124" y="3048870"/>
            <a:ext cx="1855694" cy="87854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: nach rechts 22">
            <a:extLst>
              <a:ext uri="{FF2B5EF4-FFF2-40B4-BE49-F238E27FC236}">
                <a16:creationId xmlns:a16="http://schemas.microsoft.com/office/drawing/2014/main" id="{56E13369-8D8E-5B2E-FD65-50B74CFCC1F3}"/>
              </a:ext>
            </a:extLst>
          </p:cNvPr>
          <p:cNvSpPr/>
          <p:nvPr/>
        </p:nvSpPr>
        <p:spPr>
          <a:xfrm rot="15657693">
            <a:off x="1724576" y="2488803"/>
            <a:ext cx="548788" cy="25923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220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Themenfindung + Literatursuche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Wie zu einem Thema kommen?</a:t>
            </a:r>
          </a:p>
          <a:p>
            <a:r>
              <a:rPr lang="de-DE" sz="3200" dirty="0"/>
              <a:t>Erste Ideen …</a:t>
            </a:r>
          </a:p>
          <a:p>
            <a:endParaRPr lang="de-DE" sz="3200" dirty="0"/>
          </a:p>
          <a:p>
            <a:r>
              <a:rPr lang="de-DE" sz="3200" dirty="0"/>
              <a:t>Sich der eigenen Voraussetzungen bewusst werden.</a:t>
            </a:r>
          </a:p>
        </p:txBody>
      </p:sp>
    </p:spTree>
    <p:extLst>
      <p:ext uri="{BB962C8B-B14F-4D97-AF65-F5344CB8AC3E}">
        <p14:creationId xmlns:p14="http://schemas.microsoft.com/office/powerpoint/2010/main" val="282849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Vorwissen aneignen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Grundlagen aneignen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Welche Literatur existiert?</a:t>
            </a:r>
          </a:p>
        </p:txBody>
      </p:sp>
    </p:spTree>
    <p:extLst>
      <p:ext uri="{BB962C8B-B14F-4D97-AF65-F5344CB8AC3E}">
        <p14:creationId xmlns:p14="http://schemas.microsoft.com/office/powerpoint/2010/main" val="2231091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Das wissenschaftliche Thema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Was ist Wissenschaft?</a:t>
            </a:r>
          </a:p>
          <a:p>
            <a:pPr marL="0" indent="0">
              <a:buNone/>
            </a:pPr>
            <a:endParaRPr lang="de-D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Welt (Dasein und Sosein)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Mensch (gesellig, kulturfähig), zur Erkenntnis fähig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UG/EZ/FM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begründet, überprüfbar, nachvollziehbar, irrtumsfrei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Abbild</a:t>
            </a:r>
          </a:p>
        </p:txBody>
      </p:sp>
    </p:spTree>
    <p:extLst>
      <p:ext uri="{BB962C8B-B14F-4D97-AF65-F5344CB8AC3E}">
        <p14:creationId xmlns:p14="http://schemas.microsoft.com/office/powerpoint/2010/main" val="2215229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Wissenschaft ist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eine Haltung … zur Welt …</a:t>
            </a:r>
          </a:p>
        </p:txBody>
      </p:sp>
    </p:spTree>
    <p:extLst>
      <p:ext uri="{BB962C8B-B14F-4D97-AF65-F5344CB8AC3E}">
        <p14:creationId xmlns:p14="http://schemas.microsoft.com/office/powerpoint/2010/main" val="652697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Große Forschungsmethoden (5)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2800" dirty="0"/>
              <a:t>Forschungsliteratur zusammenfassen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/>
              <a:t>Empirie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/>
              <a:t>Quellen untersuchen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/>
              <a:t>Vorhandenes Wissen zur Anwendung bringen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/>
              <a:t>Theorie</a:t>
            </a:r>
          </a:p>
          <a:p>
            <a:pPr marL="0" indent="0">
              <a:buNone/>
            </a:pPr>
            <a:r>
              <a:rPr lang="de-DE" sz="2800" dirty="0"/>
              <a:t>Kleine Methoden: Beschreiben, Kartieren, Sezieren, Vergleichen, Ordnen, </a:t>
            </a:r>
            <a:r>
              <a:rPr lang="de-DE" sz="2800" dirty="0" err="1"/>
              <a:t>Chronologisieren</a:t>
            </a:r>
            <a:r>
              <a:rPr lang="de-DE" sz="2800" dirty="0"/>
              <a:t>, Auseinanderbauen …</a:t>
            </a:r>
          </a:p>
        </p:txBody>
      </p:sp>
    </p:spTree>
    <p:extLst>
      <p:ext uri="{BB962C8B-B14F-4D97-AF65-F5344CB8AC3E}">
        <p14:creationId xmlns:p14="http://schemas.microsoft.com/office/powerpoint/2010/main" val="3052066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„Einfache“ wissenschaftliche Themen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Beispiele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</a:t>
            </a:r>
            <a:r>
              <a:rPr lang="de-DE" sz="2800" dirty="0">
                <a:hlinkClick r:id="rId2"/>
              </a:rPr>
              <a:t>Käthe Kollwitz </a:t>
            </a:r>
            <a:r>
              <a:rPr lang="de-DE" sz="2800" dirty="0"/>
              <a:t>– biografischer Abriss; Werkübersicht; Werkeinordnung; Rezeption; Beschreibung, Analyse, Interpretation ausgewählter Werke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</a:t>
            </a:r>
            <a:r>
              <a:rPr lang="de-DE" sz="2800" dirty="0">
                <a:hlinkClick r:id="rId3"/>
              </a:rPr>
              <a:t>Schmuck für den Mann </a:t>
            </a:r>
            <a:r>
              <a:rPr lang="de-DE" sz="2800" dirty="0"/>
              <a:t>– Sammlung und Dokumentation eher zufällig ausgewählter Schmuckstücke; Beschreibung, Analyse,  Vergleich, Ordnung der Objekte; Erstellung eines Katalogs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/>
              <a:t> </a:t>
            </a:r>
            <a:r>
              <a:rPr lang="de-DE" sz="2800" dirty="0">
                <a:hlinkClick r:id="rId4"/>
              </a:rPr>
              <a:t>Handball</a:t>
            </a:r>
            <a:r>
              <a:rPr lang="de-DE" sz="2800" dirty="0"/>
              <a:t> – Leistungssport und Breitensport im Vergleich: Beschreibung, Analyse und Vergleich zweier </a:t>
            </a:r>
            <a:r>
              <a:rPr lang="de-DE" sz="2800" dirty="0">
                <a:hlinkClick r:id="rId5"/>
              </a:rPr>
              <a:t>Trainingspläne</a:t>
            </a:r>
            <a:r>
              <a:rPr lang="de-DE" sz="2800" dirty="0"/>
              <a:t> (2 L- und 2 B-</a:t>
            </a:r>
            <a:r>
              <a:rPr lang="de-DE" sz="2800" dirty="0">
                <a:hlinkClick r:id="rId6"/>
              </a:rPr>
              <a:t>Trainingspläne</a:t>
            </a:r>
            <a:r>
              <a:rPr lang="de-DE" sz="2800" dirty="0"/>
              <a:t>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8500056" y="454029"/>
            <a:ext cx="3142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UG/EZ/FM - Wissenschaftsfach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D4CDE08-89C3-5249-2D16-3D29D8392CDC}"/>
              </a:ext>
            </a:extLst>
          </p:cNvPr>
          <p:cNvSpPr txBox="1"/>
          <p:nvPr/>
        </p:nvSpPr>
        <p:spPr>
          <a:xfrm>
            <a:off x="3998261" y="5684428"/>
            <a:ext cx="8633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7"/>
              </a:rPr>
              <a:t>Literatur</a:t>
            </a:r>
            <a:r>
              <a:rPr lang="de-DE" dirty="0"/>
              <a:t> bei SURF (Sport und Recherche im Fokus. Das Sportinformationsportal). </a:t>
            </a:r>
            <a:r>
              <a:rPr lang="de-DE" dirty="0">
                <a:hlinkClick r:id="rId8"/>
              </a:rPr>
              <a:t>https://www.bisp-surf.de/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201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 aus dem E-</a:t>
            </a:r>
            <a:r>
              <a:rPr lang="de-DE" dirty="0" err="1"/>
              <a:t>Lernkurs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E-Kurs 2: „</a:t>
            </a:r>
            <a:r>
              <a:rPr lang="de-DE" sz="2800" dirty="0">
                <a:hlinkClick r:id="rId2"/>
              </a:rPr>
              <a:t>Seminarfach</a:t>
            </a:r>
            <a:r>
              <a:rPr lang="de-DE" sz="2800" dirty="0"/>
              <a:t>“ (</a:t>
            </a:r>
            <a:r>
              <a:rPr lang="de-DE" sz="2800" dirty="0" err="1"/>
              <a:t>html</a:t>
            </a:r>
            <a:r>
              <a:rPr lang="de-DE" sz="2800" dirty="0"/>
              <a:t>) mit interaktiven Übungen</a:t>
            </a:r>
          </a:p>
          <a:p>
            <a:endParaRPr lang="de-DE" sz="2800" dirty="0"/>
          </a:p>
          <a:p>
            <a:r>
              <a:rPr lang="de-DE" sz="2800" dirty="0">
                <a:hlinkClick r:id="rId3"/>
              </a:rPr>
              <a:t>Titelblätter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683844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lipse 22">
            <a:extLst>
              <a:ext uri="{FF2B5EF4-FFF2-40B4-BE49-F238E27FC236}">
                <a16:creationId xmlns:a16="http://schemas.microsoft.com/office/drawing/2014/main" id="{44173D9F-7141-7111-0DDB-1111EACA9C0F}"/>
              </a:ext>
            </a:extLst>
          </p:cNvPr>
          <p:cNvSpPr/>
          <p:nvPr/>
        </p:nvSpPr>
        <p:spPr>
          <a:xfrm>
            <a:off x="5680775" y="2925860"/>
            <a:ext cx="1165635" cy="10675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D6EE4D4-C929-C08C-EE0D-E0FEDAE56369}"/>
              </a:ext>
            </a:extLst>
          </p:cNvPr>
          <p:cNvSpPr/>
          <p:nvPr/>
        </p:nvSpPr>
        <p:spPr>
          <a:xfrm>
            <a:off x="7938527" y="1532965"/>
            <a:ext cx="539164" cy="337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0F1F92-659C-E0C1-2C52-C57A46E4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 UG – mehrere Ansätze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723E417-1025-FFC8-F881-B945C3F1EB35}"/>
              </a:ext>
            </a:extLst>
          </p:cNvPr>
          <p:cNvSpPr txBox="1"/>
          <p:nvPr/>
        </p:nvSpPr>
        <p:spPr>
          <a:xfrm>
            <a:off x="5295900" y="2951946"/>
            <a:ext cx="1914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/>
              <a:t>UG</a:t>
            </a:r>
          </a:p>
          <a:p>
            <a:pPr algn="ctr"/>
            <a:r>
              <a:rPr lang="de-DE" sz="2800" b="1" dirty="0"/>
              <a:t>Erfurt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A0A7980-7C8F-BE51-89E7-9C35B877EA15}"/>
              </a:ext>
            </a:extLst>
          </p:cNvPr>
          <p:cNvSpPr txBox="1"/>
          <p:nvPr/>
        </p:nvSpPr>
        <p:spPr>
          <a:xfrm>
            <a:off x="219075" y="1773965"/>
            <a:ext cx="4200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Zusammenfassen von Fachliteratur</a:t>
            </a:r>
          </a:p>
          <a:p>
            <a:endParaRPr lang="de-DE" b="1" dirty="0">
              <a:solidFill>
                <a:srgbClr val="00206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07502F-9726-1B3E-F33B-72A026AF3623}"/>
              </a:ext>
            </a:extLst>
          </p:cNvPr>
          <p:cNvSpPr txBox="1"/>
          <p:nvPr/>
        </p:nvSpPr>
        <p:spPr>
          <a:xfrm>
            <a:off x="219075" y="5061704"/>
            <a:ext cx="1609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Quellen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EE9DAC-5EFE-5C78-A608-1A78CC15183E}"/>
              </a:ext>
            </a:extLst>
          </p:cNvPr>
          <p:cNvSpPr txBox="1"/>
          <p:nvPr/>
        </p:nvSpPr>
        <p:spPr>
          <a:xfrm>
            <a:off x="5522423" y="4076967"/>
            <a:ext cx="2462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Empirie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359EA6C-58FE-28E4-135A-1A893B1929C6}"/>
              </a:ext>
            </a:extLst>
          </p:cNvPr>
          <p:cNvSpPr txBox="1"/>
          <p:nvPr/>
        </p:nvSpPr>
        <p:spPr>
          <a:xfrm>
            <a:off x="7938527" y="242964"/>
            <a:ext cx="1914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Anwendung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FA2E8BA-46FD-3E7D-221E-87CC25889E8E}"/>
              </a:ext>
            </a:extLst>
          </p:cNvPr>
          <p:cNvSpPr txBox="1"/>
          <p:nvPr/>
        </p:nvSpPr>
        <p:spPr>
          <a:xfrm>
            <a:off x="7877205" y="3643479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Theorie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03D9BB2-CF6B-348C-79E9-D34A4B4A42A4}"/>
              </a:ext>
            </a:extLst>
          </p:cNvPr>
          <p:cNvSpPr txBox="1"/>
          <p:nvPr/>
        </p:nvSpPr>
        <p:spPr>
          <a:xfrm>
            <a:off x="657224" y="2093776"/>
            <a:ext cx="376237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Eine kurze Geschichte Erfurts</a:t>
            </a:r>
          </a:p>
          <a:p>
            <a:r>
              <a:rPr lang="de-DE" sz="1400" dirty="0"/>
              <a:t>Auswahl an </a:t>
            </a:r>
            <a:r>
              <a:rPr lang="de-DE" sz="1400" dirty="0">
                <a:hlinkClick r:id="rId2"/>
              </a:rPr>
              <a:t>Geschichtswerken</a:t>
            </a:r>
            <a:r>
              <a:rPr lang="de-DE" sz="1400" dirty="0"/>
              <a:t>; Vergleich der Darstellungsweisen; Vorbereitung einer „Kurzen Geschichte Erfurts“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Aus der Datenfülle eine begründete Auswahl von wenigen Daten treffen; eine geeignete Darstellungsweise finden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10CAC82E-94F1-AAFE-FDF5-705317DD3126}"/>
              </a:ext>
            </a:extLst>
          </p:cNvPr>
          <p:cNvSpPr txBox="1"/>
          <p:nvPr/>
        </p:nvSpPr>
        <p:spPr>
          <a:xfrm>
            <a:off x="1247774" y="3751016"/>
            <a:ext cx="44672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Erfurt in Lexikoneinträgen</a:t>
            </a:r>
          </a:p>
          <a:p>
            <a:r>
              <a:rPr lang="de-DE" sz="1400" dirty="0"/>
              <a:t>Auswahl an </a:t>
            </a:r>
            <a:r>
              <a:rPr lang="de-DE" sz="1400" dirty="0">
                <a:hlinkClick r:id="rId3"/>
              </a:rPr>
              <a:t>Lexika</a:t>
            </a:r>
            <a:r>
              <a:rPr lang="de-DE" sz="1400" dirty="0"/>
              <a:t> und </a:t>
            </a:r>
            <a:r>
              <a:rPr lang="de-DE" sz="1400" dirty="0">
                <a:hlinkClick r:id="rId4"/>
              </a:rPr>
              <a:t>Einträgen</a:t>
            </a:r>
            <a:r>
              <a:rPr lang="de-DE" sz="1400" dirty="0"/>
              <a:t>; Vergleich der Einträge; Analyse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Was wird über Erfurt im jeweiligen</a:t>
            </a:r>
          </a:p>
          <a:p>
            <a:r>
              <a:rPr lang="de-DE" sz="1400" b="1" dirty="0"/>
              <a:t>Lexikoneintrag gesagt? 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B110C2FF-4A89-8B0C-4176-E0272ABFC9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48" y="1679610"/>
            <a:ext cx="3181794" cy="1114581"/>
          </a:xfrm>
          <a:prstGeom prst="rect">
            <a:avLst/>
          </a:prstGeom>
        </p:spPr>
      </p:pic>
      <p:cxnSp>
        <p:nvCxnSpPr>
          <p:cNvPr id="19" name="Verbinder: gewinkelt 18">
            <a:extLst>
              <a:ext uri="{FF2B5EF4-FFF2-40B4-BE49-F238E27FC236}">
                <a16:creationId xmlns:a16="http://schemas.microsoft.com/office/drawing/2014/main" id="{D48DA257-305F-6B3F-EAC0-355339FFBDF8}"/>
              </a:ext>
            </a:extLst>
          </p:cNvPr>
          <p:cNvCxnSpPr>
            <a:cxnSpLocks/>
          </p:cNvCxnSpPr>
          <p:nvPr/>
        </p:nvCxnSpPr>
        <p:spPr>
          <a:xfrm flipV="1">
            <a:off x="3343835" y="2794191"/>
            <a:ext cx="1952065" cy="1118880"/>
          </a:xfrm>
          <a:prstGeom prst="bentConnector3">
            <a:avLst>
              <a:gd name="adj1" fmla="val 98680"/>
            </a:avLst>
          </a:prstGeom>
          <a:ln w="158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Verbinder: gewinkelt 21">
            <a:extLst>
              <a:ext uri="{FF2B5EF4-FFF2-40B4-BE49-F238E27FC236}">
                <a16:creationId xmlns:a16="http://schemas.microsoft.com/office/drawing/2014/main" id="{20384422-BA21-7BD1-FD3A-5D47E0375D9E}"/>
              </a:ext>
            </a:extLst>
          </p:cNvPr>
          <p:cNvCxnSpPr/>
          <p:nvPr/>
        </p:nvCxnSpPr>
        <p:spPr>
          <a:xfrm rot="5400000" flipH="1" flipV="1">
            <a:off x="483810" y="4297740"/>
            <a:ext cx="937379" cy="590550"/>
          </a:xfrm>
          <a:prstGeom prst="bentConnector3">
            <a:avLst>
              <a:gd name="adj1" fmla="val 97758"/>
            </a:avLst>
          </a:prstGeom>
          <a:ln w="15875"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Verbinder: gewinkelt 23">
            <a:extLst>
              <a:ext uri="{FF2B5EF4-FFF2-40B4-BE49-F238E27FC236}">
                <a16:creationId xmlns:a16="http://schemas.microsoft.com/office/drawing/2014/main" id="{017E43FA-70BB-2B0B-62F9-DEF07F0C3E05}"/>
              </a:ext>
            </a:extLst>
          </p:cNvPr>
          <p:cNvCxnSpPr>
            <a:cxnSpLocks/>
            <a:endCxn id="13" idx="1"/>
          </p:cNvCxnSpPr>
          <p:nvPr/>
        </p:nvCxnSpPr>
        <p:spPr>
          <a:xfrm rot="5400000" flipH="1" flipV="1">
            <a:off x="-569505" y="3834974"/>
            <a:ext cx="2167708" cy="285750"/>
          </a:xfrm>
          <a:prstGeom prst="bentConnector2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>
            <a:extLst>
              <a:ext uri="{FF2B5EF4-FFF2-40B4-BE49-F238E27FC236}">
                <a16:creationId xmlns:a16="http://schemas.microsoft.com/office/drawing/2014/main" id="{BF426772-5AA1-60DF-26D6-832E8B04592A}"/>
              </a:ext>
            </a:extLst>
          </p:cNvPr>
          <p:cNvSpPr txBox="1"/>
          <p:nvPr/>
        </p:nvSpPr>
        <p:spPr>
          <a:xfrm>
            <a:off x="8236604" y="591182"/>
            <a:ext cx="3831851" cy="16004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Stadttour durch Erfurt</a:t>
            </a:r>
          </a:p>
          <a:p>
            <a:r>
              <a:rPr lang="de-DE" sz="1400" dirty="0"/>
              <a:t>Auswahl an </a:t>
            </a:r>
            <a:r>
              <a:rPr lang="de-DE" sz="1400" dirty="0">
                <a:hlinkClick r:id="rId6"/>
              </a:rPr>
              <a:t>Stadtführern</a:t>
            </a:r>
            <a:r>
              <a:rPr lang="de-DE" sz="1400" dirty="0"/>
              <a:t>; Analyse dieser </a:t>
            </a:r>
            <a:r>
              <a:rPr lang="de-DE" sz="1400" dirty="0">
                <a:hlinkClick r:id="rId7"/>
              </a:rPr>
              <a:t>Quellen</a:t>
            </a:r>
            <a:r>
              <a:rPr lang="de-DE" sz="1400" dirty="0"/>
              <a:t>; Entwicklung Tour (als Gang oder Fahrt?; mit oder ohne Stadtführer?)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Die Stadttour als </a:t>
            </a:r>
            <a:r>
              <a:rPr lang="de-DE" sz="1400" b="1"/>
              <a:t>geplantes Freizeitereignis </a:t>
            </a:r>
            <a:r>
              <a:rPr lang="de-DE" sz="1400" b="1" dirty="0"/>
              <a:t>(Konkretion, Zielgruppenaspekt, Inhalt der Tour, Dauer, Hilfsmittel)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7C53033-754B-4BF6-4DB7-86937540A428}"/>
              </a:ext>
            </a:extLst>
          </p:cNvPr>
          <p:cNvSpPr txBox="1"/>
          <p:nvPr/>
        </p:nvSpPr>
        <p:spPr>
          <a:xfrm>
            <a:off x="8236604" y="2136339"/>
            <a:ext cx="37623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Weitere Ideen: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Analyse der digitalen touristischen Präsentation Erfurts durch die Stadtverwaltung und Entwicklung eines alternativen digitalen Angebots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Erfurt in 10 Ausstellungsstücken. Auswahl aus den permanenten Ausstellungen der Erfurter Museen. Mit Diskussion der Auswahl. Einschließlich verworfener Listen – Ausstellungskonzept und -realisierung.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5C07A3B-7B07-0177-F2E6-0A233AA5E703}"/>
              </a:ext>
            </a:extLst>
          </p:cNvPr>
          <p:cNvSpPr txBox="1"/>
          <p:nvPr/>
        </p:nvSpPr>
        <p:spPr>
          <a:xfrm>
            <a:off x="8167131" y="3965429"/>
            <a:ext cx="383185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Der Anger Erfurts als Platzraum im Zentrum der Stadt – Idee: Architektur als Gefäß sozialer Aktionen</a:t>
            </a:r>
          </a:p>
          <a:p>
            <a:r>
              <a:rPr lang="de-DE" sz="1400" dirty="0"/>
              <a:t>Auswahl an </a:t>
            </a:r>
            <a:r>
              <a:rPr lang="de-DE" sz="1400" dirty="0">
                <a:hlinkClick r:id="rId8"/>
              </a:rPr>
              <a:t>Fachliteratur</a:t>
            </a:r>
            <a:r>
              <a:rPr lang="de-DE" sz="1400" dirty="0"/>
              <a:t>; Analyse des Architekturraums „Anger Erfurt“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Bestätigt die Konkretion „Anger“ die Idee?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EE41C48-11FC-8A63-3DCA-5025AF147B79}"/>
              </a:ext>
            </a:extLst>
          </p:cNvPr>
          <p:cNvSpPr txBox="1"/>
          <p:nvPr/>
        </p:nvSpPr>
        <p:spPr>
          <a:xfrm>
            <a:off x="8167130" y="5330759"/>
            <a:ext cx="38318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Erfurt als europäische mittelalterliche Stadt</a:t>
            </a:r>
          </a:p>
          <a:p>
            <a:r>
              <a:rPr lang="de-DE" sz="1400" dirty="0">
                <a:hlinkClick r:id="rId9"/>
              </a:rPr>
              <a:t>Auswahl</a:t>
            </a:r>
            <a:r>
              <a:rPr lang="de-DE" sz="1400" dirty="0"/>
              <a:t> an </a:t>
            </a:r>
            <a:r>
              <a:rPr lang="de-DE" sz="1400" dirty="0">
                <a:hlinkClick r:id="rId10"/>
              </a:rPr>
              <a:t>Fachliteratur</a:t>
            </a:r>
            <a:r>
              <a:rPr lang="de-DE" sz="1400" dirty="0"/>
              <a:t>; Herausarbeiten der Idee „mittelalterliche </a:t>
            </a:r>
            <a:r>
              <a:rPr lang="de-DE" sz="1400" dirty="0">
                <a:hlinkClick r:id="rId11"/>
              </a:rPr>
              <a:t>Stadt</a:t>
            </a:r>
            <a:r>
              <a:rPr lang="de-DE" sz="1400" dirty="0"/>
              <a:t>“ + Merkmale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Bestätigen die erhaltenen Bauten die </a:t>
            </a:r>
            <a:r>
              <a:rPr lang="de-DE" sz="1400" b="1" dirty="0">
                <a:hlinkClick r:id="rId12"/>
              </a:rPr>
              <a:t>Idee</a:t>
            </a:r>
            <a:r>
              <a:rPr lang="de-DE" sz="1400" b="1" dirty="0"/>
              <a:t>?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9DAA174-39ED-3600-22F9-E0003B264C86}"/>
              </a:ext>
            </a:extLst>
          </p:cNvPr>
          <p:cNvSpPr txBox="1"/>
          <p:nvPr/>
        </p:nvSpPr>
        <p:spPr>
          <a:xfrm>
            <a:off x="263556" y="5407751"/>
            <a:ext cx="44672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Erfurt im Reiseführer</a:t>
            </a:r>
          </a:p>
          <a:p>
            <a:r>
              <a:rPr lang="de-DE" sz="1400" dirty="0"/>
              <a:t>Auswahl an </a:t>
            </a:r>
            <a:r>
              <a:rPr lang="de-DE" sz="1400" dirty="0">
                <a:hlinkClick r:id="rId13"/>
              </a:rPr>
              <a:t>Quellen</a:t>
            </a:r>
            <a:r>
              <a:rPr lang="de-DE" sz="1400" dirty="0"/>
              <a:t>; Beschreibung, Analyse und Interpretation der Quellen; Vergleich der Quellen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Wie wurde und wird Erfurt im Reiseführer dargestellt?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E86D1C1-362F-085E-6078-E041286723EF}"/>
              </a:ext>
            </a:extLst>
          </p:cNvPr>
          <p:cNvSpPr txBox="1"/>
          <p:nvPr/>
        </p:nvSpPr>
        <p:spPr>
          <a:xfrm>
            <a:off x="1150560" y="5188894"/>
            <a:ext cx="37623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Weitere Idee: Erfurt im fotografischen </a:t>
            </a:r>
            <a:r>
              <a:rPr lang="de-DE" sz="1050" dirty="0">
                <a:hlinkClick r:id="rId14"/>
              </a:rPr>
              <a:t>Bildband</a:t>
            </a:r>
            <a:endParaRPr lang="de-DE" sz="1050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E9B2940-0D25-C480-A10C-38F147798C50}"/>
              </a:ext>
            </a:extLst>
          </p:cNvPr>
          <p:cNvSpPr txBox="1"/>
          <p:nvPr/>
        </p:nvSpPr>
        <p:spPr>
          <a:xfrm>
            <a:off x="4762782" y="4364700"/>
            <a:ext cx="31527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Was halten Schüler von der Gestaltung des Stadtraums in Erfurt? Qualitative Interviews</a:t>
            </a:r>
          </a:p>
          <a:p>
            <a:r>
              <a:rPr lang="de-DE" sz="1400" dirty="0">
                <a:hlinkClick r:id="rId15"/>
              </a:rPr>
              <a:t>Methodenbücher</a:t>
            </a:r>
            <a:r>
              <a:rPr lang="de-DE" sz="1400" dirty="0"/>
              <a:t>; Interview </a:t>
            </a:r>
            <a:r>
              <a:rPr lang="de-DE" sz="1400" dirty="0" err="1"/>
              <a:t>vorberei-ten</a:t>
            </a:r>
            <a:r>
              <a:rPr lang="de-DE" sz="1400" dirty="0"/>
              <a:t>, durchführen, auswerten; evtl. </a:t>
            </a:r>
            <a:r>
              <a:rPr lang="de-DE" sz="1400" dirty="0" err="1"/>
              <a:t>ver</a:t>
            </a:r>
            <a:r>
              <a:rPr lang="de-DE" sz="1400" dirty="0"/>
              <a:t>-tiefende Interviews; Zusammenfassung</a:t>
            </a:r>
          </a:p>
          <a:p>
            <a:r>
              <a:rPr lang="de-DE" sz="1400" dirty="0"/>
              <a:t>EZ: </a:t>
            </a:r>
            <a:r>
              <a:rPr lang="de-DE" sz="1400" b="1" dirty="0"/>
              <a:t>Welche Meinung hat Schüler X zur Gestaltung des Stadtraums Erfurt? Wohlfühlorte?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A3D0EE5-DBC9-53C2-833E-1AEB94C1DEB7}"/>
              </a:ext>
            </a:extLst>
          </p:cNvPr>
          <p:cNvSpPr txBox="1"/>
          <p:nvPr/>
        </p:nvSpPr>
        <p:spPr>
          <a:xfrm>
            <a:off x="6323137" y="3534571"/>
            <a:ext cx="1914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UG verändert!</a:t>
            </a:r>
          </a:p>
          <a:p>
            <a:pPr algn="ctr"/>
            <a:r>
              <a:rPr lang="de-DE" sz="1200" b="1" dirty="0"/>
              <a:t>Meinungen von</a:t>
            </a:r>
          </a:p>
          <a:p>
            <a:pPr algn="ctr"/>
            <a:r>
              <a:rPr lang="de-DE" sz="1200" b="1" dirty="0"/>
              <a:t>Schülern über Erfurt</a:t>
            </a:r>
          </a:p>
        </p:txBody>
      </p: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DAAAE4FB-AAAB-F5A3-DC9D-53931C48DE51}"/>
              </a:ext>
            </a:extLst>
          </p:cNvPr>
          <p:cNvCxnSpPr>
            <a:cxnSpLocks/>
          </p:cNvCxnSpPr>
          <p:nvPr/>
        </p:nvCxnSpPr>
        <p:spPr>
          <a:xfrm flipV="1">
            <a:off x="6943725" y="4137209"/>
            <a:ext cx="0" cy="227491"/>
          </a:xfrm>
          <a:prstGeom prst="straightConnector1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609721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893</Words>
  <Application>Microsoft Office PowerPoint</Application>
  <PresentationFormat>Breitbild</PresentationFormat>
  <Paragraphs>138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Rückblick</vt:lpstr>
      <vt:lpstr>Seminarfach</vt:lpstr>
      <vt:lpstr>1. Themenfindung + Literatursuche</vt:lpstr>
      <vt:lpstr>Nächste Schritte</vt:lpstr>
      <vt:lpstr>2. Das wissenschaftliche Thema </vt:lpstr>
      <vt:lpstr>Wissenschaft ist</vt:lpstr>
      <vt:lpstr>Große Forschungsmethoden (5)</vt:lpstr>
      <vt:lpstr>3. „Einfache“ wissenschaftliche Themen</vt:lpstr>
      <vt:lpstr>Beispiele aus dem E-Lernkurs</vt:lpstr>
      <vt:lpstr>1 UG – mehrere Ansätze</vt:lpstr>
      <vt:lpstr>Themenvergleich</vt:lpstr>
      <vt:lpstr>Aktiv werden</vt:lpstr>
      <vt:lpstr>4. Abschluss</vt:lpstr>
      <vt:lpstr>Berufswahl – Qualitative Interviews</vt:lpstr>
      <vt:lpstr>Fazit – Für den Anfang</vt:lpstr>
      <vt:lpstr>Fazit - bildhaft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Seminarfach</dc:title>
  <dc:creator>Holger</dc:creator>
  <cp:lastModifiedBy>Holger Schultka</cp:lastModifiedBy>
  <cp:revision>12</cp:revision>
  <dcterms:created xsi:type="dcterms:W3CDTF">2026-01-25T19:04:46Z</dcterms:created>
  <dcterms:modified xsi:type="dcterms:W3CDTF">2026-02-04T14:23:43Z</dcterms:modified>
</cp:coreProperties>
</file>